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99" r:id="rId2"/>
    <p:sldId id="256" r:id="rId3"/>
    <p:sldId id="305" r:id="rId4"/>
    <p:sldId id="306" r:id="rId5"/>
    <p:sldId id="262" r:id="rId6"/>
    <p:sldId id="257" r:id="rId7"/>
    <p:sldId id="258" r:id="rId8"/>
    <p:sldId id="259" r:id="rId9"/>
    <p:sldId id="260" r:id="rId10"/>
    <p:sldId id="300" r:id="rId11"/>
    <p:sldId id="29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15" autoAdjust="0"/>
    <p:restoredTop sz="94660"/>
  </p:normalViewPr>
  <p:slideViewPr>
    <p:cSldViewPr>
      <p:cViewPr varScale="1">
        <p:scale>
          <a:sx n="108" d="100"/>
          <a:sy n="108" d="100"/>
        </p:scale>
        <p:origin x="169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98938-FFD2-4ABF-A9BA-FF894DBF1EBE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84BF-5F7E-49D8-9385-C90D09CBB0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98938-FFD2-4ABF-A9BA-FF894DBF1EBE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84BF-5F7E-49D8-9385-C90D09CBB0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98938-FFD2-4ABF-A9BA-FF894DBF1EBE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84BF-5F7E-49D8-9385-C90D09CBB0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98938-FFD2-4ABF-A9BA-FF894DBF1EBE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84BF-5F7E-49D8-9385-C90D09CBB0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98938-FFD2-4ABF-A9BA-FF894DBF1EBE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84BF-5F7E-49D8-9385-C90D09CBB0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98938-FFD2-4ABF-A9BA-FF894DBF1EBE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84BF-5F7E-49D8-9385-C90D09CBB0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98938-FFD2-4ABF-A9BA-FF894DBF1EBE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84BF-5F7E-49D8-9385-C90D09CBB0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98938-FFD2-4ABF-A9BA-FF894DBF1EBE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84BF-5F7E-49D8-9385-C90D09CBB0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98938-FFD2-4ABF-A9BA-FF894DBF1EBE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84BF-5F7E-49D8-9385-C90D09CBB0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98938-FFD2-4ABF-A9BA-FF894DBF1EBE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84BF-5F7E-49D8-9385-C90D09CBB0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98938-FFD2-4ABF-A9BA-FF894DBF1EBE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84BF-5F7E-49D8-9385-C90D09CBB0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6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98938-FFD2-4ABF-A9BA-FF894DBF1EBE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384BF-5F7E-49D8-9385-C90D09CBB0D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wheel spokes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flag-2306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21689" y="0"/>
            <a:ext cx="9144000" cy="695801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8029604" cy="392909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КВЕСТ </a:t>
            </a:r>
            <a:br>
              <a:rPr lang="ru-RU" sz="36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«ЕДИНСТВО В НАС!»</a:t>
            </a:r>
            <a:br>
              <a:rPr lang="ru-RU" sz="36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(по патриотическому воспитанию)</a:t>
            </a:r>
            <a:endParaRPr lang="ru-RU" sz="4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488" y="4500570"/>
            <a:ext cx="5786478" cy="2143140"/>
          </a:xfrm>
        </p:spPr>
        <p:txBody>
          <a:bodyPr>
            <a:normAutofit/>
          </a:bodyPr>
          <a:lstStyle/>
          <a:p>
            <a:endParaRPr lang="ru-RU" sz="4800" dirty="0">
              <a:solidFill>
                <a:srgbClr val="C0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714356"/>
            <a:ext cx="7772400" cy="542928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>
              <a:spcAft>
                <a:spcPts val="750"/>
              </a:spcAft>
            </a:pPr>
            <a:r>
              <a:rPr lang="ru-RU" sz="2800" dirty="0">
                <a:solidFill>
                  <a:schemeClr val="tx1"/>
                </a:solidFill>
                <a:latin typeface="Monotype Corsiva" pitchFamily="66" charset="0"/>
              </a:rPr>
              <a:t>   </a:t>
            </a:r>
            <a:r>
              <a:rPr lang="ru-RU" sz="2800" b="1" dirty="0">
                <a:solidFill>
                  <a:srgbClr val="000000"/>
                </a:solidFill>
                <a:latin typeface="PT Sans" panose="020B0503020203020204" pitchFamily="34" charset="-52"/>
              </a:rPr>
              <a:t>С</a:t>
            </a:r>
            <a:r>
              <a:rPr lang="ru-RU" sz="2800" b="1" dirty="0">
                <a:solidFill>
                  <a:srgbClr val="000000"/>
                </a:solidFill>
                <a:effectLst/>
                <a:latin typeface="PT Sans" panose="020B0503020203020204" pitchFamily="34" charset="-52"/>
                <a:ea typeface="Times New Roman" panose="02020603050405020304" pitchFamily="18" charset="0"/>
              </a:rPr>
              <a:t>казка «Обида»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750"/>
              </a:spcAft>
            </a:pPr>
            <a:r>
              <a:rPr lang="ru-RU" sz="1900" dirty="0">
                <a:solidFill>
                  <a:srgbClr val="000000"/>
                </a:solidFill>
                <a:effectLst/>
                <a:latin typeface="PT Sans" panose="020B0503020203020204" pitchFamily="34" charset="-52"/>
                <a:ea typeface="Times New Roman" panose="02020603050405020304" pitchFamily="18" charset="0"/>
              </a:rPr>
              <a:t>Обида - это такой маленький зверёк. С виду он совсем безобидный. И если с ним правильно обращаться, то вреда он вам не принесёт. Обида, если не пытаться её одомашнить, прекрасно живёт на воле и никогда никого не трогает. Но все попытки завладеть обидой, сделать её своей, кончаются всегда плачевно...</a:t>
            </a:r>
            <a:br>
              <a:rPr lang="ru-RU" sz="1900" b="1" dirty="0">
                <a:solidFill>
                  <a:srgbClr val="000000"/>
                </a:solidFill>
                <a:effectLst/>
                <a:latin typeface="PT Sans" panose="020B0503020203020204" pitchFamily="34" charset="-52"/>
                <a:ea typeface="Times New Roman" panose="02020603050405020304" pitchFamily="18" charset="0"/>
              </a:rPr>
            </a:br>
            <a:r>
              <a:rPr lang="ru-RU" sz="1900" dirty="0">
                <a:solidFill>
                  <a:srgbClr val="000000"/>
                </a:solidFill>
                <a:effectLst/>
                <a:latin typeface="PT Sans" panose="020B0503020203020204" pitchFamily="34" charset="-52"/>
                <a:ea typeface="Times New Roman" panose="02020603050405020304" pitchFamily="18" charset="0"/>
              </a:rPr>
              <a:t>Зверёк этот очень маленький и юркий. Он может случайно попасть в тело любого человека. Человек это сразу почувствует. Ему становится обидно. Это зверёк кричит человеку:</a:t>
            </a:r>
            <a:br>
              <a:rPr lang="ru-RU" sz="1900" b="1" dirty="0">
                <a:solidFill>
                  <a:srgbClr val="000000"/>
                </a:solidFill>
                <a:effectLst/>
                <a:latin typeface="PT Sans" panose="020B0503020203020204" pitchFamily="34" charset="-52"/>
                <a:ea typeface="Times New Roman" panose="02020603050405020304" pitchFamily="18" charset="0"/>
              </a:rPr>
            </a:br>
            <a:r>
              <a:rPr lang="ru-RU" sz="1900" dirty="0">
                <a:solidFill>
                  <a:srgbClr val="000000"/>
                </a:solidFill>
                <a:effectLst/>
                <a:latin typeface="PT Sans" panose="020B0503020203020204" pitchFamily="34" charset="-52"/>
                <a:ea typeface="Times New Roman" panose="02020603050405020304" pitchFamily="18" charset="0"/>
              </a:rPr>
              <a:t>- Я нечаянно попался! Выпусти меня! Мне здесь темно и страшно! Я хочу к маме!</a:t>
            </a:r>
            <a:br>
              <a:rPr lang="ru-RU" sz="1900" b="1" dirty="0">
                <a:solidFill>
                  <a:srgbClr val="000000"/>
                </a:solidFill>
                <a:effectLst/>
                <a:latin typeface="PT Sans" panose="020B0503020203020204" pitchFamily="34" charset="-52"/>
                <a:ea typeface="Times New Roman" panose="02020603050405020304" pitchFamily="18" charset="0"/>
              </a:rPr>
            </a:br>
            <a:r>
              <a:rPr lang="ru-RU" sz="1900" dirty="0">
                <a:solidFill>
                  <a:srgbClr val="000000"/>
                </a:solidFill>
                <a:effectLst/>
                <a:latin typeface="PT Sans" panose="020B0503020203020204" pitchFamily="34" charset="-52"/>
                <a:ea typeface="Times New Roman" panose="02020603050405020304" pitchFamily="18" charset="0"/>
              </a:rPr>
              <a:t>Но человеки давно разучились понимать языки таких маленьких зверьков... Есть такие, которые сразу отпускают обиду. Но есть и такие, которые ни за что не хотят её отпускать. Они сразу называют её своею и носятся с ней, как с писаной торбой. Постоянно думают о ней, заботятся... А ей всё равно не нравится в человеке. Она крутится, ищет выход, но сама она никогда не найдёт пути... Такой вот непутёвый зверёк. Да и человек тоже непутёвый... Сжался весь и ни за что не выпускает свою обиду... Таит её в себе... А зверёк то голодный, кушать ему хочется... Вот и начинает он потихоньку кушать человека изнутри... И человек чувствует это. То там заболит, то здесь... Но не выпускает человек из себя обиду... Потому что привык он к ней... Да и она потихоньку привыкает к своему хозяину. Кушает, растёт, жиреет и перестаёт двигаться... Находит внутри человека что-нибудь вкусненькое, присасывается и сосёт и гложет... Так и говорят: “Обида гложет” .</a:t>
            </a:r>
            <a:br>
              <a:rPr lang="ru-RU" sz="1900" b="1" dirty="0">
                <a:solidFill>
                  <a:srgbClr val="000000"/>
                </a:solidFill>
                <a:effectLst/>
                <a:latin typeface="PT Sans" panose="020B0503020203020204" pitchFamily="34" charset="-52"/>
                <a:ea typeface="Times New Roman" panose="02020603050405020304" pitchFamily="18" charset="0"/>
              </a:rPr>
            </a:br>
            <a:r>
              <a:rPr lang="ru-RU" sz="1900" dirty="0">
                <a:solidFill>
                  <a:srgbClr val="000000"/>
                </a:solidFill>
                <a:effectLst/>
                <a:latin typeface="PT Sans" panose="020B0503020203020204" pitchFamily="34" charset="-52"/>
                <a:ea typeface="Times New Roman" panose="02020603050405020304" pitchFamily="18" charset="0"/>
              </a:rPr>
              <a:t>И в конце концов прирастает обида к чему-нибудь в теле человека и становится частью его... Слабеет человек, хворать начинает, а зверюга внутри всё толстеет...</a:t>
            </a:r>
            <a:br>
              <a:rPr lang="ru-RU" sz="1900" b="1" dirty="0">
                <a:solidFill>
                  <a:srgbClr val="000000"/>
                </a:solidFill>
                <a:effectLst/>
                <a:latin typeface="PT Sans" panose="020B0503020203020204" pitchFamily="34" charset="-52"/>
                <a:ea typeface="Times New Roman" panose="02020603050405020304" pitchFamily="18" charset="0"/>
              </a:rPr>
            </a:br>
            <a:r>
              <a:rPr lang="ru-RU" sz="1900" dirty="0">
                <a:solidFill>
                  <a:srgbClr val="000000"/>
                </a:solidFill>
                <a:effectLst/>
                <a:latin typeface="PT Sans" panose="020B0503020203020204" pitchFamily="34" charset="-52"/>
                <a:ea typeface="Times New Roman" panose="02020603050405020304" pitchFamily="18" charset="0"/>
              </a:rPr>
              <a:t>И невдомёк человеку, что только и надо - взять и отпустить обиду! Пусть себе живёт, в своё удовольствие! И ей без человека лучше и человеку без неё легче живётся.</a:t>
            </a:r>
            <a:br>
              <a:rPr lang="ru-RU" sz="1900" b="1" dirty="0">
                <a:solidFill>
                  <a:srgbClr val="000000"/>
                </a:solidFill>
                <a:effectLst/>
                <a:latin typeface="PT Sans" panose="020B0503020203020204" pitchFamily="34" charset="-52"/>
                <a:ea typeface="Times New Roman" panose="02020603050405020304" pitchFamily="18" charset="0"/>
              </a:rPr>
            </a:br>
            <a:r>
              <a:rPr lang="ru-RU" sz="1900" dirty="0">
                <a:solidFill>
                  <a:srgbClr val="000000"/>
                </a:solidFill>
                <a:effectLst/>
                <a:latin typeface="PT Sans" panose="020B0503020203020204" pitchFamily="34" charset="-52"/>
                <a:ea typeface="Times New Roman" panose="02020603050405020304" pitchFamily="18" charset="0"/>
              </a:rPr>
              <a:t>Обида - это такой маленький зверёк... Отпусти её, пусть себе бежит!</a:t>
            </a:r>
            <a:endParaRPr lang="ru-RU" sz="1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 spokes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4471990" cy="6000792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ru-RU" sz="2400" b="1" i="1" dirty="0">
                <a:latin typeface="Monotype Corsiva" pitchFamily="66" charset="0"/>
              </a:rPr>
              <a:t>Быть патриотом…</a:t>
            </a:r>
            <a:br>
              <a:rPr lang="ru-RU" sz="2400" b="1" i="1" dirty="0">
                <a:latin typeface="Monotype Corsiva" pitchFamily="66" charset="0"/>
              </a:rPr>
            </a:br>
            <a:br>
              <a:rPr lang="ru-RU" sz="1800" dirty="0">
                <a:latin typeface="Monotype Corsiva" pitchFamily="66" charset="0"/>
              </a:rPr>
            </a:br>
            <a:r>
              <a:rPr lang="ru-RU" sz="1800" b="1" dirty="0">
                <a:latin typeface="Monotype Corsiva" pitchFamily="66" charset="0"/>
              </a:rPr>
              <a:t>Быть патриотом…</a:t>
            </a:r>
            <a:br>
              <a:rPr lang="ru-RU" sz="1800" b="1" dirty="0">
                <a:latin typeface="Monotype Corsiva" pitchFamily="66" charset="0"/>
              </a:rPr>
            </a:br>
            <a:r>
              <a:rPr lang="ru-RU" sz="1800" b="1" dirty="0">
                <a:latin typeface="Monotype Corsiva" pitchFamily="66" charset="0"/>
              </a:rPr>
              <a:t>Что же это значит?</a:t>
            </a:r>
            <a:br>
              <a:rPr lang="ru-RU" sz="1800" b="1" dirty="0">
                <a:latin typeface="Monotype Corsiva" pitchFamily="66" charset="0"/>
              </a:rPr>
            </a:br>
            <a:r>
              <a:rPr lang="ru-RU" sz="1800" b="1" dirty="0">
                <a:latin typeface="Monotype Corsiva" pitchFamily="66" charset="0"/>
              </a:rPr>
              <a:t>А это значит Родину любить,</a:t>
            </a:r>
            <a:br>
              <a:rPr lang="ru-RU" sz="1800" b="1" dirty="0">
                <a:latin typeface="Monotype Corsiva" pitchFamily="66" charset="0"/>
              </a:rPr>
            </a:br>
            <a:r>
              <a:rPr lang="ru-RU" sz="1800" b="1" dirty="0">
                <a:latin typeface="Monotype Corsiva" pitchFamily="66" charset="0"/>
              </a:rPr>
              <a:t>А это значит честно, бескорыстно</a:t>
            </a:r>
            <a:br>
              <a:rPr lang="ru-RU" sz="1800" b="1" dirty="0">
                <a:latin typeface="Monotype Corsiva" pitchFamily="66" charset="0"/>
              </a:rPr>
            </a:br>
            <a:r>
              <a:rPr lang="ru-RU" sz="1800" b="1" dirty="0">
                <a:latin typeface="Monotype Corsiva" pitchFamily="66" charset="0"/>
              </a:rPr>
              <a:t>Отечеству любимому служить.</a:t>
            </a:r>
            <a:br>
              <a:rPr lang="ru-RU" sz="1800" b="1" dirty="0">
                <a:latin typeface="Monotype Corsiva" pitchFamily="66" charset="0"/>
              </a:rPr>
            </a:br>
            <a:br>
              <a:rPr lang="ru-RU" sz="1800" b="1" dirty="0">
                <a:latin typeface="Monotype Corsiva" pitchFamily="66" charset="0"/>
              </a:rPr>
            </a:br>
            <a:r>
              <a:rPr lang="ru-RU" sz="1800" b="1" dirty="0">
                <a:latin typeface="Monotype Corsiva" pitchFamily="66" charset="0"/>
              </a:rPr>
              <a:t>Любить его историю седую,</a:t>
            </a:r>
            <a:br>
              <a:rPr lang="ru-RU" sz="1800" b="1" dirty="0">
                <a:latin typeface="Monotype Corsiva" pitchFamily="66" charset="0"/>
              </a:rPr>
            </a:br>
            <a:r>
              <a:rPr lang="ru-RU" sz="1800" b="1" dirty="0">
                <a:latin typeface="Monotype Corsiva" pitchFamily="66" charset="0"/>
              </a:rPr>
              <a:t>Святые лики русских матерей,</a:t>
            </a:r>
            <a:br>
              <a:rPr lang="ru-RU" sz="1800" b="1" dirty="0">
                <a:latin typeface="Monotype Corsiva" pitchFamily="66" charset="0"/>
              </a:rPr>
            </a:br>
            <a:r>
              <a:rPr lang="ru-RU" sz="1800" b="1" dirty="0">
                <a:latin typeface="Monotype Corsiva" pitchFamily="66" charset="0"/>
              </a:rPr>
              <a:t>Которые не раз в годину злую</a:t>
            </a:r>
            <a:br>
              <a:rPr lang="ru-RU" sz="1800" b="1" dirty="0">
                <a:latin typeface="Monotype Corsiva" pitchFamily="66" charset="0"/>
              </a:rPr>
            </a:br>
            <a:r>
              <a:rPr lang="ru-RU" sz="1800" b="1" dirty="0">
                <a:latin typeface="Monotype Corsiva" pitchFamily="66" charset="0"/>
              </a:rPr>
              <a:t>В бой провожали собственных детей.</a:t>
            </a:r>
            <a:br>
              <a:rPr lang="ru-RU" sz="1800" b="1" dirty="0">
                <a:latin typeface="Monotype Corsiva" pitchFamily="66" charset="0"/>
              </a:rPr>
            </a:br>
            <a:r>
              <a:rPr lang="ru-RU" sz="1800" b="1" dirty="0">
                <a:latin typeface="Monotype Corsiva" pitchFamily="66" charset="0"/>
              </a:rPr>
              <a:t>Учить детей гордиться своим родом</a:t>
            </a:r>
            <a:br>
              <a:rPr lang="ru-RU" sz="1800" b="1" dirty="0">
                <a:latin typeface="Monotype Corsiva" pitchFamily="66" charset="0"/>
              </a:rPr>
            </a:br>
            <a:r>
              <a:rPr lang="ru-RU" sz="1800" b="1" dirty="0">
                <a:latin typeface="Monotype Corsiva" pitchFamily="66" charset="0"/>
              </a:rPr>
              <a:t>И честь его блюсти и сохранять.</a:t>
            </a:r>
            <a:br>
              <a:rPr lang="ru-RU" sz="1800" b="1" dirty="0">
                <a:latin typeface="Monotype Corsiva" pitchFamily="66" charset="0"/>
              </a:rPr>
            </a:br>
            <a:r>
              <a:rPr lang="ru-RU" sz="1800" b="1" dirty="0">
                <a:latin typeface="Monotype Corsiva" pitchFamily="66" charset="0"/>
              </a:rPr>
              <a:t>Быть лучшей частью русского народа,</a:t>
            </a:r>
            <a:br>
              <a:rPr lang="ru-RU" sz="1800" b="1" dirty="0">
                <a:latin typeface="Monotype Corsiva" pitchFamily="66" charset="0"/>
              </a:rPr>
            </a:br>
            <a:r>
              <a:rPr lang="ru-RU" sz="1800" b="1" dirty="0">
                <a:latin typeface="Monotype Corsiva" pitchFamily="66" charset="0"/>
              </a:rPr>
              <a:t>Которую никто не смог подмять.</a:t>
            </a:r>
            <a:br>
              <a:rPr lang="ru-RU" sz="1800" b="1" dirty="0">
                <a:latin typeface="Monotype Corsiva" pitchFamily="66" charset="0"/>
              </a:rPr>
            </a:br>
            <a:br>
              <a:rPr lang="ru-RU" sz="1800" b="1" dirty="0">
                <a:latin typeface="Monotype Corsiva" pitchFamily="66" charset="0"/>
              </a:rPr>
            </a:br>
            <a:r>
              <a:rPr lang="ru-RU" sz="1800" b="1" dirty="0">
                <a:latin typeface="Monotype Corsiva" pitchFamily="66" charset="0"/>
              </a:rPr>
              <a:t>И если это в сердце утвердится</a:t>
            </a:r>
            <a:br>
              <a:rPr lang="ru-RU" sz="1800" b="1" dirty="0">
                <a:latin typeface="Monotype Corsiva" pitchFamily="66" charset="0"/>
              </a:rPr>
            </a:br>
            <a:r>
              <a:rPr lang="ru-RU" sz="1800" b="1" dirty="0">
                <a:latin typeface="Monotype Corsiva" pitchFamily="66" charset="0"/>
              </a:rPr>
              <a:t>Тех, кто за партой нынешней сидит,</a:t>
            </a:r>
            <a:br>
              <a:rPr lang="ru-RU" sz="1800" b="1" dirty="0">
                <a:latin typeface="Monotype Corsiva" pitchFamily="66" charset="0"/>
              </a:rPr>
            </a:br>
            <a:r>
              <a:rPr lang="ru-RU" sz="1800" b="1" dirty="0">
                <a:latin typeface="Monotype Corsiva" pitchFamily="66" charset="0"/>
              </a:rPr>
              <a:t>Учитель школьный,</a:t>
            </a:r>
            <a:br>
              <a:rPr lang="ru-RU" sz="1800" b="1" dirty="0">
                <a:latin typeface="Monotype Corsiva" pitchFamily="66" charset="0"/>
              </a:rPr>
            </a:br>
            <a:r>
              <a:rPr lang="ru-RU" sz="1800" b="1" dirty="0">
                <a:latin typeface="Monotype Corsiva" pitchFamily="66" charset="0"/>
              </a:rPr>
              <a:t>Можешь ты гордиться – </a:t>
            </a:r>
            <a:br>
              <a:rPr lang="ru-RU" sz="1800" b="1" dirty="0">
                <a:latin typeface="Monotype Corsiva" pitchFamily="66" charset="0"/>
              </a:rPr>
            </a:br>
            <a:r>
              <a:rPr lang="ru-RU" sz="1800" b="1" dirty="0">
                <a:latin typeface="Monotype Corsiva" pitchFamily="66" charset="0"/>
              </a:rPr>
              <a:t>Твой век земной не зря тобой прожит!</a:t>
            </a:r>
            <a:br>
              <a:rPr lang="ru-RU" sz="1800" b="1" dirty="0">
                <a:latin typeface="Monotype Corsiva" pitchFamily="66" charset="0"/>
              </a:rPr>
            </a:br>
            <a:endParaRPr lang="ru-RU" sz="1800" b="1" dirty="0"/>
          </a:p>
        </p:txBody>
      </p:sp>
      <p:pic>
        <p:nvPicPr>
          <p:cNvPr id="4" name="Содержимое 3" descr="138856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72066" y="1142984"/>
            <a:ext cx="3723807" cy="4967148"/>
          </a:xfrm>
          <a:effectLst>
            <a:softEdge rad="63500"/>
          </a:effectLst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к презентации Рак И.Е\aktualnie-problemi-vospitaniya-i-obrazovaniy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714620"/>
            <a:ext cx="4870772" cy="3643338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928670"/>
            <a:ext cx="7558118" cy="4786346"/>
          </a:xfrm>
        </p:spPr>
        <p:txBody>
          <a:bodyPr>
            <a:normAutofit/>
          </a:bodyPr>
          <a:lstStyle/>
          <a:p>
            <a:pPr algn="r">
              <a:lnSpc>
                <a:spcPct val="120000"/>
              </a:lnSpc>
              <a:spcBef>
                <a:spcPct val="50000"/>
              </a:spcBef>
            </a:pPr>
            <a:r>
              <a:rPr lang="ru-RU" sz="3500" b="1" i="1" dirty="0">
                <a:solidFill>
                  <a:srgbClr val="002060"/>
                </a:solidFill>
                <a:latin typeface="Monotype Corsiva" pitchFamily="66" charset="0"/>
              </a:rPr>
              <a:t>Детство – каждодневное открытие мира и поэтому надо сделать так, чтобы оно стало, прежде всего, познанием человека и Отечества, их красоты и величия.</a:t>
            </a:r>
          </a:p>
          <a:p>
            <a:pPr algn="r">
              <a:spcBef>
                <a:spcPct val="50000"/>
              </a:spcBef>
            </a:pPr>
            <a:r>
              <a:rPr lang="ru-RU" sz="3500" b="1" i="1" dirty="0">
                <a:solidFill>
                  <a:srgbClr val="002060"/>
                </a:solidFill>
                <a:latin typeface="Monotype Corsiva" pitchFamily="66" charset="0"/>
              </a:rPr>
              <a:t>( В.А.Сухомлинский</a:t>
            </a:r>
            <a:r>
              <a:rPr lang="ru-RU" sz="4600" b="1" i="1" dirty="0">
                <a:solidFill>
                  <a:srgbClr val="002060"/>
                </a:solidFill>
                <a:latin typeface="Monotype Corsiva" pitchFamily="66" charset="0"/>
              </a:rPr>
              <a:t>)</a:t>
            </a:r>
          </a:p>
          <a:p>
            <a:endParaRPr lang="ru-RU" dirty="0">
              <a:solidFill>
                <a:srgbClr val="00206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9612250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857224" y="714356"/>
            <a:ext cx="7500958" cy="5625719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071538" y="1071546"/>
            <a:ext cx="4643470" cy="507209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>
                <a:latin typeface="Monotype Corsiva" pitchFamily="66" charset="0"/>
              </a:rPr>
              <a:t>   </a:t>
            </a:r>
            <a:r>
              <a:rPr lang="ru-RU" sz="2400" dirty="0">
                <a:latin typeface="Monotype Corsiva" pitchFamily="66" charset="0"/>
              </a:rPr>
              <a:t>Каждая эпоха, каждая историческая ситуация по-своему отражается на патриотическом </a:t>
            </a:r>
            <a:r>
              <a:rPr lang="en-US" sz="2400" dirty="0">
                <a:latin typeface="Monotype Corsiva" pitchFamily="66" charset="0"/>
              </a:rPr>
              <a:t> </a:t>
            </a:r>
            <a:r>
              <a:rPr lang="ru-RU" sz="2400" dirty="0" err="1">
                <a:latin typeface="Monotype Corsiva" pitchFamily="66" charset="0"/>
              </a:rPr>
              <a:t>мировоспитании</a:t>
            </a:r>
            <a:r>
              <a:rPr lang="ru-RU" sz="2400" dirty="0">
                <a:latin typeface="Monotype Corsiva" pitchFamily="66" charset="0"/>
              </a:rPr>
              <a:t>.</a:t>
            </a:r>
            <a:br>
              <a:rPr lang="ru-RU" sz="2400" dirty="0">
                <a:latin typeface="Monotype Corsiva" pitchFamily="66" charset="0"/>
              </a:rPr>
            </a:br>
            <a:br>
              <a:rPr lang="ru-RU" sz="2400" dirty="0">
                <a:latin typeface="Monotype Corsiva" pitchFamily="66" charset="0"/>
              </a:rPr>
            </a:br>
            <a:r>
              <a:rPr lang="ru-RU" sz="2400" dirty="0">
                <a:latin typeface="Monotype Corsiva" pitchFamily="66" charset="0"/>
              </a:rPr>
              <a:t>Сегодня это чувство подвергается серьезным испытаниям. </a:t>
            </a:r>
            <a:br>
              <a:rPr lang="ru-RU" sz="2400" dirty="0">
                <a:latin typeface="Monotype Corsiva" pitchFamily="66" charset="0"/>
              </a:rPr>
            </a:br>
            <a:br>
              <a:rPr lang="ru-RU" sz="2400" dirty="0">
                <a:latin typeface="Monotype Corsiva" pitchFamily="66" charset="0"/>
              </a:rPr>
            </a:br>
            <a:r>
              <a:rPr lang="ru-RU" sz="2400" dirty="0">
                <a:latin typeface="Monotype Corsiva" pitchFamily="66" charset="0"/>
              </a:rPr>
              <a:t>Изменилось Отечество, пересмат-ривается его прошлое, тревожит настоящее и серьезно настора -живает своей неопределенностью будущее.</a:t>
            </a:r>
          </a:p>
        </p:txBody>
      </p:sp>
    </p:spTree>
  </p:cSld>
  <p:clrMapOvr>
    <a:masterClrMapping/>
  </p:clrMapOvr>
  <p:transition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1142984"/>
            <a:ext cx="8358246" cy="2677656"/>
          </a:xfrm>
          <a:prstGeom prst="rect">
            <a:avLst/>
          </a:prstGeom>
          <a:effectLst>
            <a:softEdge rad="3175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dirty="0">
                <a:latin typeface="Monotype Corsiva" pitchFamily="66" charset="0"/>
              </a:rPr>
              <a:t>   </a:t>
            </a:r>
            <a:r>
              <a:rPr lang="ru-RU" sz="2800" dirty="0">
                <a:latin typeface="Monotype Corsiva" pitchFamily="66" charset="0"/>
              </a:rPr>
              <a:t>Патриотизм – одна из наиболее значимых, непреходящих ценностей, присущих всем сферам жизни общества и государства, является важнейшим духовным достоянием личности, характеризует высший уровень ее развития и проявляется в ее активно -</a:t>
            </a:r>
            <a:r>
              <a:rPr lang="ru-RU" sz="2800" dirty="0" err="1">
                <a:latin typeface="Monotype Corsiva" pitchFamily="66" charset="0"/>
              </a:rPr>
              <a:t>деятельностной</a:t>
            </a:r>
            <a:r>
              <a:rPr lang="ru-RU" sz="2800" dirty="0">
                <a:latin typeface="Monotype Corsiva" pitchFamily="66" charset="0"/>
              </a:rPr>
              <a:t> самореализации на благо Отечества.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3786190"/>
            <a:ext cx="8358246" cy="2246769"/>
          </a:xfrm>
          <a:prstGeom prst="rect">
            <a:avLst/>
          </a:prstGeom>
          <a:effectLst>
            <a:softEdge rad="3175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dirty="0">
                <a:latin typeface="Monotype Corsiva" pitchFamily="66" charset="0"/>
              </a:rPr>
              <a:t>   </a:t>
            </a:r>
            <a:r>
              <a:rPr lang="ru-RU" sz="2800" dirty="0">
                <a:latin typeface="Monotype Corsiva" pitchFamily="66" charset="0"/>
              </a:rPr>
              <a:t>Воспитание чувства патриотизма у детей – процесс сложный и длительный. </a:t>
            </a:r>
            <a:br>
              <a:rPr lang="ru-RU" sz="2800" dirty="0">
                <a:latin typeface="Monotype Corsiva" pitchFamily="66" charset="0"/>
              </a:rPr>
            </a:br>
            <a:r>
              <a:rPr lang="en-US" sz="2800" dirty="0">
                <a:latin typeface="Monotype Corsiva" pitchFamily="66" charset="0"/>
              </a:rPr>
              <a:t>    </a:t>
            </a:r>
            <a:r>
              <a:rPr lang="ru-RU" sz="2800" dirty="0">
                <a:latin typeface="Monotype Corsiva" pitchFamily="66" charset="0"/>
              </a:rPr>
              <a:t>Любовь к близким людям, к своей школе, к родному городу и родной стране играют огромную роль в становлении личности ребенка.</a:t>
            </a:r>
          </a:p>
        </p:txBody>
      </p:sp>
    </p:spTree>
  </p:cSld>
  <p:clrMapOvr>
    <a:masterClrMapping/>
  </p:clrMapOvr>
  <p:transition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1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639192"/>
            <a:ext cx="824843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i="1" dirty="0">
                <a:latin typeface="Monotype Corsiva" pitchFamily="66" charset="0"/>
              </a:rPr>
              <a:t>РУССКИЕ ПОСЛОВИЦЫ</a:t>
            </a:r>
          </a:p>
          <a:p>
            <a:pPr>
              <a:spcBef>
                <a:spcPct val="50000"/>
              </a:spcBef>
            </a:pPr>
            <a:r>
              <a:rPr lang="ru-RU" sz="3200" b="1" i="1" dirty="0">
                <a:latin typeface="Monotype Corsiva" pitchFamily="66" charset="0"/>
              </a:rPr>
              <a:t>Все слова заменены антонимами</a:t>
            </a:r>
          </a:p>
          <a:p>
            <a:pPr marL="342900" indent="-342900">
              <a:buAutoNum type="arabicPeriod"/>
            </a:pPr>
            <a:r>
              <a:rPr lang="ru-RU" sz="3200" dirty="0"/>
              <a:t>В гостях и потолок мешает. </a:t>
            </a:r>
          </a:p>
          <a:p>
            <a:pPr marL="342900" indent="-342900">
              <a:buAutoNum type="arabicPeriod"/>
            </a:pPr>
            <a:r>
              <a:rPr lang="ru-RU" sz="3200" dirty="0"/>
              <a:t>Чужбина – отец, не умей за него полежать. </a:t>
            </a:r>
          </a:p>
          <a:p>
            <a:r>
              <a:rPr lang="ru-RU" sz="3200" dirty="0"/>
              <a:t>3. У себя плохо, а у чужих – хуже. </a:t>
            </a:r>
          </a:p>
          <a:p>
            <a:r>
              <a:rPr lang="ru-RU" sz="3200" dirty="0"/>
              <a:t>4. Много у зверя мачех, много и чужбин. </a:t>
            </a:r>
          </a:p>
          <a:p>
            <a:r>
              <a:rPr lang="ru-RU" sz="3200" dirty="0"/>
              <a:t>5. Где чужая окраина – там и ад.</a:t>
            </a:r>
          </a:p>
          <a:p>
            <a:r>
              <a:rPr lang="ru-RU" sz="3200" dirty="0"/>
              <a:t>6. Зверь с чужбиной, что рыба с молчанием.</a:t>
            </a:r>
          </a:p>
          <a:p>
            <a:r>
              <a:rPr lang="ru-RU" sz="3200" dirty="0"/>
              <a:t>7. Чужое небо и в ноге ненавистно.</a:t>
            </a:r>
          </a:p>
          <a:p>
            <a:pPr>
              <a:spcBef>
                <a:spcPct val="50000"/>
              </a:spcBef>
            </a:pPr>
            <a:endParaRPr lang="ru-RU" sz="2800" b="1" i="1" dirty="0">
              <a:latin typeface="Monotype Corsiva" pitchFamily="66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071546"/>
            <a:ext cx="8136904" cy="5054617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5100" b="1" dirty="0"/>
              <a:t>Викторина</a:t>
            </a:r>
            <a:endParaRPr lang="ru-RU" sz="5100" dirty="0"/>
          </a:p>
          <a:p>
            <a:pPr marL="0" indent="0">
              <a:buNone/>
            </a:pPr>
            <a:r>
              <a:rPr lang="ru-RU" dirty="0"/>
              <a:t>Каждый правильный ответ в этом конкурсе оценивается в 1 балл.</a:t>
            </a:r>
          </a:p>
          <a:p>
            <a:r>
              <a:rPr lang="ru-RU" dirty="0"/>
              <a:t>Как сейчас называется наше государство?</a:t>
            </a:r>
          </a:p>
          <a:p>
            <a:r>
              <a:rPr lang="ru-RU" dirty="0"/>
              <a:t>Назовите столицу нашей Родины России?</a:t>
            </a:r>
          </a:p>
          <a:p>
            <a:r>
              <a:rPr lang="ru-RU" dirty="0"/>
              <a:t>Кто является главой государства, гарантом Конституции РФ.</a:t>
            </a:r>
          </a:p>
          <a:p>
            <a:r>
              <a:rPr lang="ru-RU" dirty="0"/>
              <a:t>Назовите Президента России.</a:t>
            </a:r>
          </a:p>
          <a:p>
            <a:r>
              <a:rPr lang="ru-RU" dirty="0"/>
              <a:t>Как называется самый главный документ граждан РФ, в котором отражены все законы? </a:t>
            </a:r>
          </a:p>
          <a:p>
            <a:r>
              <a:rPr lang="ru-RU" dirty="0"/>
              <a:t>Какие самые древние города России вы знаете?</a:t>
            </a:r>
          </a:p>
          <a:p>
            <a:r>
              <a:rPr lang="ru-RU" dirty="0"/>
              <a:t>Какие крупные реки России вам известны?</a:t>
            </a:r>
          </a:p>
          <a:p>
            <a:r>
              <a:rPr lang="ru-RU" dirty="0"/>
              <a:t>Какая река считается главной рекой России и самой длинной в Европе?</a:t>
            </a:r>
          </a:p>
          <a:p>
            <a:r>
              <a:rPr lang="ru-RU" dirty="0"/>
              <a:t>Какие национальности проживают на территории России?</a:t>
            </a:r>
          </a:p>
          <a:p>
            <a:r>
              <a:rPr lang="ru-RU" dirty="0"/>
              <a:t>Год создания г. Артемовского?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58204" cy="5310352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457200" lvl="1" indent="0">
              <a:buNone/>
            </a:pPr>
            <a:r>
              <a:rPr lang="ru-RU" sz="8000" b="1" dirty="0"/>
              <a:t>«РУССКАЯ АРМИЯ»</a:t>
            </a:r>
            <a:endParaRPr lang="ru-RU" sz="8000" dirty="0"/>
          </a:p>
          <a:p>
            <a:pPr marL="0" indent="0">
              <a:buNone/>
            </a:pPr>
            <a:r>
              <a:rPr lang="ru-RU" sz="4800" dirty="0"/>
              <a:t>Армия всегда была русской гордостью. Русские воины храбро защищали родную землю от врагов. Но в разное время и армия была разной: от древнерусских богатырей до сегодняшней российской армии. Знаете ли вы историю нашей армии?</a:t>
            </a:r>
          </a:p>
          <a:p>
            <a:pPr marL="0" indent="0">
              <a:buNone/>
            </a:pPr>
            <a:r>
              <a:rPr lang="ru-RU" sz="5600" dirty="0"/>
              <a:t>1. Как называлась основная часть княжеского войска в Древней Руси?</a:t>
            </a:r>
          </a:p>
          <a:p>
            <a:pPr marL="0" indent="0">
              <a:buNone/>
            </a:pPr>
            <a:r>
              <a:rPr lang="ru-RU" sz="5600" dirty="0"/>
              <a:t>2. Как в Древней Руси называли отважного доблестного воина, богатыря? </a:t>
            </a:r>
          </a:p>
          <a:p>
            <a:pPr marL="0" indent="0">
              <a:buNone/>
            </a:pPr>
            <a:r>
              <a:rPr lang="ru-RU" sz="5600" dirty="0"/>
              <a:t>3. Как назывался бронежилет времен Александра Невского? (Кольчуга)</a:t>
            </a:r>
          </a:p>
          <a:p>
            <a:pPr marL="0" indent="0">
              <a:buNone/>
            </a:pPr>
            <a:r>
              <a:rPr lang="ru-RU" sz="5600" dirty="0"/>
              <a:t>4. Что в 17 веке использовали для занятий по строевой подготовке при отработке поворотов налево и направо?</a:t>
            </a:r>
          </a:p>
          <a:p>
            <a:pPr marL="0" indent="0">
              <a:buNone/>
            </a:pPr>
            <a:r>
              <a:rPr lang="ru-RU" sz="5600" dirty="0"/>
              <a:t>5. Имя какого русского святого носит флаг Российского флота?</a:t>
            </a:r>
          </a:p>
          <a:p>
            <a:pPr marL="0" indent="0">
              <a:buNone/>
            </a:pPr>
            <a:r>
              <a:rPr lang="ru-RU" sz="5600" dirty="0"/>
              <a:t>6. При императоре Александре II срок солдатской службы сократился на 19 лет, а сколько же лет служили в русской армии до этого? </a:t>
            </a:r>
          </a:p>
          <a:p>
            <a:pPr marL="0" indent="0">
              <a:buNone/>
            </a:pPr>
            <a:r>
              <a:rPr lang="ru-RU" sz="5600" dirty="0"/>
              <a:t>7. В 1903 году поручик русской армии </a:t>
            </a:r>
            <a:r>
              <a:rPr lang="ru-RU" sz="5600" dirty="0" err="1"/>
              <a:t>Турчинович</a:t>
            </a:r>
            <a:r>
              <a:rPr lang="ru-RU" sz="5600" dirty="0"/>
              <a:t> на радость изобрел именно это. Как вы думаете, что?</a:t>
            </a:r>
          </a:p>
          <a:p>
            <a:pPr marL="0" indent="0">
              <a:buNone/>
            </a:pPr>
            <a:r>
              <a:rPr lang="ru-RU" sz="5600" dirty="0"/>
              <a:t>8. Победы России связаны с именами русских полководцев. Назовите русских полководцев, которые вам известны.</a:t>
            </a:r>
          </a:p>
          <a:p>
            <a:pPr marL="0" indent="0">
              <a:buNone/>
            </a:pPr>
            <a:r>
              <a:rPr lang="ru-RU" sz="5600" dirty="0"/>
              <a:t>9. Как назывался красноармейский головной убор в виде суконного шлема со звездой? В честь кого он назван?</a:t>
            </a:r>
          </a:p>
          <a:p>
            <a:pPr marL="0" indent="0">
              <a:buNone/>
            </a:pPr>
            <a:r>
              <a:rPr lang="ru-RU" sz="5600" dirty="0"/>
              <a:t>10. Как расшифровывается аббревиатура знаменитого пистолета советских офицеров «ТТ»? </a:t>
            </a:r>
          </a:p>
          <a:p>
            <a:pPr marL="0" indent="0">
              <a:buNone/>
            </a:pPr>
            <a:r>
              <a:rPr lang="ru-RU" sz="5600" dirty="0"/>
              <a:t>11. Автомат какого конструктора был главным на вооружении советской армии с 1949 года? (Калашникова)</a:t>
            </a:r>
          </a:p>
          <a:p>
            <a:pPr marL="0" indent="0">
              <a:buNone/>
            </a:pPr>
            <a:r>
              <a:rPr lang="ru-RU" sz="5600" dirty="0"/>
              <a:t>12. Какого выдающегося русского полководца после Великой Отечественной войны называли «Маршалом Победы»?</a:t>
            </a:r>
          </a:p>
          <a:p>
            <a:pPr marL="0" indent="0">
              <a:buNone/>
            </a:pPr>
            <a:r>
              <a:rPr lang="ru-RU" sz="5600" dirty="0"/>
              <a:t>13. Военнослужащие каких войск называют себя голубыми беретами?</a:t>
            </a:r>
          </a:p>
          <a:p>
            <a:pPr marL="0" indent="0">
              <a:buNone/>
            </a:pPr>
            <a:r>
              <a:rPr lang="ru-RU" sz="5600" dirty="0"/>
              <a:t>14. В каком возрасте призывают на военную службу в России?</a:t>
            </a:r>
          </a:p>
          <a:p>
            <a:pPr marL="0" indent="0">
              <a:buNone/>
            </a:pPr>
            <a:r>
              <a:rPr lang="ru-RU" sz="5600" dirty="0"/>
              <a:t>15. Как называется солдатский дом?</a:t>
            </a:r>
          </a:p>
          <a:p>
            <a:pPr marL="457200" lvl="1" indent="0">
              <a:buNone/>
            </a:pP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64307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ru-RU" sz="4000" b="1" dirty="0">
                <a:solidFill>
                  <a:srgbClr val="C00000"/>
                </a:solidFill>
                <a:latin typeface="Monotype Corsiva" pitchFamily="66" charset="0"/>
              </a:rPr>
              <a:t>Патриотизм</a:t>
            </a:r>
            <a:r>
              <a:rPr lang="ru-RU" sz="4000" dirty="0">
                <a:latin typeface="Monotype Corsiva" pitchFamily="66" charset="0"/>
              </a:rPr>
              <a:t>, как многогранное по своему содержанию понятие, включает в себя:</a:t>
            </a:r>
            <a:br>
              <a:rPr lang="ru-RU" dirty="0"/>
            </a:br>
            <a:r>
              <a:rPr lang="ru-RU" dirty="0"/>
              <a:t>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50059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ru-RU" dirty="0">
                <a:latin typeface="Monotype Corsiva" pitchFamily="66" charset="0"/>
              </a:rPr>
              <a:t>любовь к родным местам, почтение прошлого своей Родины, гордость за свой народ;</a:t>
            </a:r>
          </a:p>
          <a:p>
            <a:pPr>
              <a:buFont typeface="Wingdings" pitchFamily="2" charset="2"/>
              <a:buChar char="ü"/>
            </a:pPr>
            <a:r>
              <a:rPr lang="ru-RU" dirty="0">
                <a:latin typeface="Monotype Corsiva" pitchFamily="66" charset="0"/>
              </a:rPr>
              <a:t> уважение к другим народам, их обычаям и культуре, нетерпимость к расовой и национальной неприязни;</a:t>
            </a:r>
          </a:p>
          <a:p>
            <a:pPr>
              <a:buFont typeface="Wingdings" pitchFamily="2" charset="2"/>
              <a:buChar char="ü"/>
            </a:pPr>
            <a:r>
              <a:rPr lang="ru-RU" dirty="0">
                <a:latin typeface="Monotype Corsiva" pitchFamily="66" charset="0"/>
              </a:rPr>
              <a:t>  ощущение неразрывности с окружающим, желание сохранить, приумножить богатства своей страны, готовность защищать Отечество и служить его интересам.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ru-RU" b="1" dirty="0"/>
              <a:t>«САМЫЕ ЗНАМЕНИТЫЕ РУССКИЕ»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        Ведущий: </a:t>
            </a:r>
            <a:r>
              <a:rPr lang="ru-RU" dirty="0"/>
              <a:t>Нашу страну, конечно же, знают во всем мире. А чем особенно знаменита Россия?</a:t>
            </a:r>
          </a:p>
          <a:p>
            <a:pPr marL="0" indent="0">
              <a:buNone/>
            </a:pPr>
            <a:r>
              <a:rPr lang="ru-RU" b="1" dirty="0"/>
              <a:t>        Задание - </a:t>
            </a:r>
            <a:r>
              <a:rPr lang="ru-RU" dirty="0"/>
              <a:t>Ответив на вопросы викторины, вы сможете заработать по одному баллу за правильный ответ.</a:t>
            </a:r>
          </a:p>
          <a:p>
            <a:r>
              <a:rPr lang="ru-RU" dirty="0"/>
              <a:t>1. Самая известная русская икона.</a:t>
            </a:r>
          </a:p>
          <a:p>
            <a:r>
              <a:rPr lang="ru-RU" dirty="0"/>
              <a:t>2. Самая популярная в мире русская игрушка. </a:t>
            </a:r>
          </a:p>
          <a:p>
            <a:r>
              <a:rPr lang="ru-RU" dirty="0"/>
              <a:t>3. Самый знаменитый русский певец.</a:t>
            </a:r>
          </a:p>
          <a:p>
            <a:r>
              <a:rPr lang="ru-RU" dirty="0"/>
              <a:t>4. Самая известная русская порода собак.</a:t>
            </a:r>
          </a:p>
          <a:p>
            <a:r>
              <a:rPr lang="ru-RU" dirty="0"/>
              <a:t>5. Самый известный русский поэт.</a:t>
            </a:r>
          </a:p>
          <a:p>
            <a:r>
              <a:rPr lang="ru-RU" dirty="0"/>
              <a:t>6. Самый известный русский писатель.</a:t>
            </a:r>
          </a:p>
          <a:p>
            <a:r>
              <a:rPr lang="ru-RU" dirty="0"/>
              <a:t>Самый известный русский художник.</a:t>
            </a:r>
          </a:p>
          <a:p>
            <a:r>
              <a:rPr lang="ru-RU" dirty="0"/>
              <a:t>8. Самый известный русский сорт яблоко.</a:t>
            </a:r>
          </a:p>
          <a:p>
            <a:r>
              <a:rPr lang="ru-RU" dirty="0"/>
              <a:t>9. Самый известный русский ученый.</a:t>
            </a:r>
          </a:p>
          <a:p>
            <a:r>
              <a:rPr lang="ru-RU" dirty="0"/>
              <a:t>10. Самый известный русский спортсмен.</a:t>
            </a:r>
          </a:p>
          <a:p>
            <a:r>
              <a:rPr lang="ru-RU" dirty="0"/>
              <a:t>11. Самый известный русский город.</a:t>
            </a:r>
          </a:p>
          <a:p>
            <a:r>
              <a:rPr lang="ru-RU" dirty="0"/>
              <a:t>12. Самая известная русская песня.</a:t>
            </a:r>
          </a:p>
          <a:p>
            <a:r>
              <a:rPr lang="ru-RU" dirty="0"/>
              <a:t>13. Самая распространенная русская фамилия.</a:t>
            </a:r>
          </a:p>
          <a:p>
            <a:r>
              <a:rPr lang="ru-RU" dirty="0"/>
              <a:t>14. Самое известное женское и мужское русское имя.</a:t>
            </a:r>
          </a:p>
          <a:p>
            <a:r>
              <a:rPr lang="ru-RU" dirty="0"/>
              <a:t>15. Самый знаменитый русский напиток.</a:t>
            </a:r>
          </a:p>
          <a:p>
            <a:r>
              <a:rPr lang="ru-RU" dirty="0"/>
              <a:t>16. Самый известный русский богатырь.</a:t>
            </a:r>
          </a:p>
          <a:p>
            <a:r>
              <a:rPr lang="ru-RU" dirty="0"/>
              <a:t>17. Самый знаменитый русский полководец. </a:t>
            </a:r>
          </a:p>
          <a:p>
            <a:r>
              <a:rPr lang="ru-RU" dirty="0"/>
              <a:t>18. Самое известное русское озеро? </a:t>
            </a:r>
          </a:p>
          <a:p>
            <a:r>
              <a:rPr lang="ru-RU" dirty="0"/>
              <a:t>19. Самый знаменитый русский космонавт. </a:t>
            </a: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</TotalTime>
  <Words>1361</Words>
  <Application>Microsoft Office PowerPoint</Application>
  <PresentationFormat>Экран (4:3)</PresentationFormat>
  <Paragraphs>73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Monotype Corsiva</vt:lpstr>
      <vt:lpstr>PT Sans</vt:lpstr>
      <vt:lpstr>Times New Roman</vt:lpstr>
      <vt:lpstr>Wingdings</vt:lpstr>
      <vt:lpstr>Тема Office</vt:lpstr>
      <vt:lpstr>КВЕСТ  «ЕДИНСТВО В НАС!» (по патриотическому воспитанию)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Патриотизм, как многогранное по своему содержанию понятие, включает в себя:  </vt:lpstr>
      <vt:lpstr>Презентация PowerPoint</vt:lpstr>
      <vt:lpstr>Презентация PowerPoint</vt:lpstr>
      <vt:lpstr>Быть патриотом…  Быть патриотом… Что же это значит? А это значит Родину любить, А это значит честно, бескорыстно Отечеству любимому служить.  Любить его историю седую, Святые лики русских матерей, Которые не раз в годину злую В бой провожали собственных детей. Учить детей гордиться своим родом И честь его блюсти и сохранять. Быть лучшей частью русского народа, Которую никто не смог подмять.  И если это в сердце утвердится Тех, кто за партой нынешней сидит, Учитель школьный, Можешь ты гордиться –  Твой век земной не зря тобой прожит!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41</cp:revision>
  <dcterms:created xsi:type="dcterms:W3CDTF">2012-03-30T08:50:06Z</dcterms:created>
  <dcterms:modified xsi:type="dcterms:W3CDTF">2022-11-06T11:03:31Z</dcterms:modified>
</cp:coreProperties>
</file>