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3" r:id="rId7"/>
    <p:sldId id="262" r:id="rId8"/>
    <p:sldId id="275" r:id="rId9"/>
    <p:sldId id="261" r:id="rId10"/>
    <p:sldId id="260" r:id="rId11"/>
    <p:sldId id="271" r:id="rId12"/>
    <p:sldId id="270" r:id="rId13"/>
    <p:sldId id="269" r:id="rId14"/>
    <p:sldId id="268" r:id="rId15"/>
    <p:sldId id="267" r:id="rId16"/>
    <p:sldId id="274" r:id="rId17"/>
    <p:sldId id="273" r:id="rId18"/>
    <p:sldId id="280" r:id="rId19"/>
    <p:sldId id="279" r:id="rId20"/>
    <p:sldId id="278" r:id="rId21"/>
    <p:sldId id="277" r:id="rId22"/>
    <p:sldId id="276" r:id="rId23"/>
    <p:sldId id="272" r:id="rId24"/>
    <p:sldId id="265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dn25.img.ria.ru/images/129457/74/1294577447_0:158:3077:1889_1920x0_80_0_0_47bd73c8988fe4df09024fb9134b39e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578" y="0"/>
            <a:ext cx="9900593" cy="689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4061" y="445314"/>
            <a:ext cx="8919939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Гражданская оборона</a:t>
            </a:r>
          </a:p>
        </p:txBody>
      </p:sp>
    </p:spTree>
    <p:extLst>
      <p:ext uri="{BB962C8B-B14F-4D97-AF65-F5344CB8AC3E}">
        <p14:creationId xmlns:p14="http://schemas.microsoft.com/office/powerpoint/2010/main" val="100660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14 Ð¾ÑÐ¸Ð±Ð¾Ðº, ÐºÐ¾ÑÐ¾ÑÑÐµ Ð¼Ð¾Ð³ÑÑ Ð´Ð¾ÑÐ¾Ð³Ð¾ Ð¾Ð±Ð¾Ð¹ÑÐ¸ÑÑ Ð²Ð¾ Ð²ÑÐµÐ¼Ñ Ð¿Ð¾Ð¶Ð°Ñ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44824"/>
            <a:ext cx="6934200" cy="4179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02396" y="848955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ПАНИКОВАТЬ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7624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14 Ð¾ÑÐ¸Ð±Ð¾Ðº, ÐºÐ¾ÑÐ¾ÑÑÐµ Ð¼Ð¾Ð³ÑÑ Ð´Ð¾ÑÐ¾Ð³Ð¾ Ð¾Ð±Ð¾Ð¹ÑÐ¸ÑÑ Ð²Ð¾ Ð²ÑÐµÐ¼Ñ Ð¿Ð¾Ð¶Ð°ÑÐ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6" b="13851"/>
          <a:stretch/>
        </p:blipFill>
        <p:spPr bwMode="auto">
          <a:xfrm>
            <a:off x="2073246" y="1988840"/>
            <a:ext cx="5112568" cy="4034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1051474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РИСКОВАТЬ ЖИЗНЬЮ РАДИ ВЕЩЕЙ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6841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14 Ð¾ÑÐ¸Ð±Ð¾Ðº, ÐºÐ¾ÑÐ¾ÑÑÐµ Ð¼Ð¾Ð³ÑÑ Ð´Ð¾ÑÐ¾Ð³Ð¾ Ð¾Ð±Ð¾Ð¹ÑÐ¸ÑÑ Ð²Ð¾ Ð²ÑÐµÐ¼Ñ Ð¿Ð¾Ð¶Ð°Ñ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60848"/>
            <a:ext cx="6934200" cy="40355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09433" y="836712"/>
            <a:ext cx="6934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НЕПРАВИЛЬНО ИСПОЛЬЗОВАТЬ ОГНЕТУШИТЕЛЬ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6437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14 Ð¾ÑÐ¸Ð±Ð¾Ðº, ÐºÐ¾ÑÐ¾ÑÑÐµ Ð¼Ð¾Ð³ÑÑ Ð´Ð¾ÑÐ¾Ð³Ð¾ Ð¾Ð±Ð¾Ð¹ÑÐ¸ÑÑ Ð²Ð¾ Ð²ÑÐµÐ¼Ñ Ð¿Ð¾Ð¶Ð°Ñ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32856"/>
            <a:ext cx="6934200" cy="3946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836712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ТУШИТЬ ЭЛЕКТРОПРИБОРЫ ЖИДКОСТЯМИ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8358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14 Ð¾ÑÐ¸Ð±Ð¾Ðº, ÐºÐ¾ÑÐ¾ÑÑÐµ Ð¼Ð¾Ð³ÑÑ Ð´Ð¾ÑÐ¾Ð³Ð¾ Ð¾Ð±Ð¾Ð¹ÑÐ¸ÑÑ Ð²Ð¾ Ð²ÑÐµÐ¼Ñ Ð¿Ð¾Ð¶Ð°Ñ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32855"/>
            <a:ext cx="6934200" cy="3856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836712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1129099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ОТКРЫВАТЬ ОКНА И ДВЕРИ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0291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14 Ð¾ÑÐ¸Ð±Ð¾Ðº, ÐºÐ¾ÑÐ¾ÑÑÐµ Ð¼Ð¾Ð³ÑÑ Ð´Ð¾ÑÐ¾Ð³Ð¾ Ð¾Ð±Ð¾Ð¹ÑÐ¸ÑÑ Ð²Ð¾ Ð²ÑÐµÐ¼Ñ Ð¿Ð¾Ð¶Ð°Ñ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046" y="2204865"/>
            <a:ext cx="7032345" cy="38027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03248" y="1052736"/>
            <a:ext cx="7032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ЗАБИВАТЬСЯ В УГОЛ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2424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14 Ð¾ÑÐ¸Ð±Ð¾Ðº, ÐºÐ¾ÑÐ¾ÑÑÐµ Ð¼Ð¾Ð³ÑÑ Ð´Ð¾ÑÐ¾Ð³Ð¾ Ð¾Ð±Ð¾Ð¹ÑÐ¸ÑÑ Ð²Ð¾ Ð²ÑÐµÐ¼Ñ Ð¿Ð¾Ð¶Ð°Ñ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88840"/>
            <a:ext cx="7056784" cy="4018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608" y="980728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ПОЛЬЗОВАТЬСЯ ЛИФТОМ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0903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14 Ð¾ÑÐ¸Ð±Ð¾Ðº, ÐºÐ¾ÑÐ¾ÑÑÐµ Ð¼Ð¾Ð³ÑÑ Ð´Ð¾ÑÐ¾Ð³Ð¾ Ð¾Ð±Ð¾Ð¹ÑÐ¸ÑÑ Ð²Ð¾ Ð²ÑÐµÐ¼Ñ Ð¿Ð¾Ð¶Ð°Ñ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88840"/>
            <a:ext cx="7064928" cy="40355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608" y="980728"/>
            <a:ext cx="7064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РИСКОВАТЬ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3531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14 Ð¾ÑÐ¸Ð±Ð¾Ðº, ÐºÐ¾ÑÐ¾ÑÑÐµ Ð¼Ð¾Ð³ÑÑ Ð´Ð¾ÑÐ¾Ð³Ð¾ Ð¾Ð±Ð¾Ð¹ÑÐ¸ÑÑ Ð²Ð¾ Ð²ÑÐµÐ¼Ñ Ð¿Ð¾Ð¶Ð°Ñ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60848"/>
            <a:ext cx="7056784" cy="3946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23036" y="836712"/>
            <a:ext cx="7056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ДУМАТЬ, ЧТО ВЛАЖНАЯ ТКАНЬ – ХОРОШАЯ ЗАЩИТА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9338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14 Ð¾ÑÐ¸Ð±Ð¾Ðº, ÐºÐ¾ÑÐ¾ÑÑÐµ Ð¼Ð¾Ð³ÑÑ Ð´Ð¾ÑÐ¾Ð³Ð¾ Ð¾Ð±Ð¾Ð¹ÑÐ¸ÑÑ Ð²Ð¾ Ð²ÑÐµÐ¼Ñ Ð¿Ð¾Ð¶Ð°ÑÐ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16"/>
          <a:stretch/>
        </p:blipFill>
        <p:spPr bwMode="auto">
          <a:xfrm>
            <a:off x="1043608" y="2060848"/>
            <a:ext cx="7056784" cy="3962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608" y="836712"/>
            <a:ext cx="7056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ПЕРЕДВИГАТЬСЯ В ПОЛНЫЙ РОСТ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5567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tvtomsk.ru/uploads/posts/2019-09/1568706787_dsc_73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0" b="2629"/>
          <a:stretch/>
        </p:blipFill>
        <p:spPr bwMode="auto">
          <a:xfrm>
            <a:off x="-8028" y="6018"/>
            <a:ext cx="9303687" cy="685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39952" y="3212976"/>
            <a:ext cx="5035980" cy="34778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6600"/>
                </a:solidFill>
              </a:rPr>
              <a:t>Гражданская оборона </a:t>
            </a:r>
            <a:r>
              <a:rPr lang="ru-RU" sz="2000" b="1" dirty="0" smtClean="0">
                <a:solidFill>
                  <a:schemeClr val="tx1"/>
                </a:solidFill>
              </a:rPr>
              <a:t>– это система мероприятий по подготовке к защите и по защите населения, материальных и культурных ценностей на территории Российской Федерации от опасностей, возникающих при военных конфликтах, а также при возникновении чрезвычайных ситуаций природного и техногенного характера.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69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14 Ð¾ÑÐ¸Ð±Ð¾Ðº, ÐºÐ¾ÑÐ¾ÑÑÐµ Ð¼Ð¾Ð³ÑÑ Ð´Ð¾ÑÐ¾Ð³Ð¾ Ð¾Ð±Ð¾Ð¹ÑÐ¸ÑÑ Ð²Ð¾ Ð²ÑÐµÐ¼Ñ Ð¿Ð¾Ð¶Ð°Ñ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60848"/>
            <a:ext cx="7056784" cy="3946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836712"/>
            <a:ext cx="6696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БЕЖАТЬ, ЕСЛИ ЗАГОРЕЛАСЬ ОДЕЖДА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8518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14 Ð¾ÑÐ¸Ð±Ð¾Ðº, ÐºÐ¾ÑÐ¾ÑÑÐµ Ð¼Ð¾Ð³ÑÑ Ð´Ð¾ÑÐ¾Ð³Ð¾ Ð¾Ð±Ð¾Ð¹ÑÐ¸ÑÑ Ð²Ð¾ Ð²ÑÐµÐ¼Ñ Ð¿Ð¾Ð¶Ð°ÑÐ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83" b="3588"/>
          <a:stretch/>
        </p:blipFill>
        <p:spPr bwMode="auto">
          <a:xfrm>
            <a:off x="1025592" y="1844824"/>
            <a:ext cx="7056784" cy="4131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980728"/>
            <a:ext cx="684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ВОЗВРАЩАТЬСЯ НАЗАД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908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14 Ð¾ÑÐ¸Ð±Ð¾Ðº, ÐºÐ¾ÑÐ¾ÑÑÐµ Ð¼Ð¾Ð³ÑÑ Ð´Ð¾ÑÐ¾Ð³Ð¾ Ð¾Ð±Ð¾Ð¹ÑÐ¸ÑÑ Ð²Ð¾ Ð²ÑÐµÐ¼Ñ Ð¿Ð¾Ð¶Ð°Ñ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6934200" cy="428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701037"/>
            <a:ext cx="70782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ЗАБЫВАТЬ ПРО ВЫЗОВ ПОЖАРНЫХ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1690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hram-znameniya.ru/images/2020/2020-04-17_Bezopasnost/202004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9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62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s://images.wallpaperscraft.ru/image/plamia_ogon_iskry_161169_3176x21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80" y="0"/>
            <a:ext cx="91507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86535" y="260648"/>
            <a:ext cx="696415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БЕРЕГИТЕ СЕБЯ И </a:t>
            </a:r>
          </a:p>
          <a:p>
            <a:pPr algn="ctr"/>
            <a:r>
              <a:rPr lang="ru-RU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СВОИХ БЛИЗКИХ</a:t>
            </a:r>
            <a:endParaRPr lang="ru-RU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883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i1.vgoroden.ru/1i9t8pa6und96_u3hz1o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61" y="0"/>
            <a:ext cx="93308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69750" y="1052736"/>
            <a:ext cx="91795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СПАСИБО ЗА ВНИМАНИЕ</a:t>
            </a:r>
            <a:endParaRPr lang="ru-RU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88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100cards.ru/webp/oktyabr/4/otkrytki-s-dnem-grazhdanskoi-oboroni-mchs-rossii-5-th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100cards.ru/webp/oktyabr/4/otkrytki-s-dnem-grazhdanskoi-oboroni-mchs-rossii-5-th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100cards.ru/webp/oktyabr/4/otkrytki-s-dnem-grazhdanskoi-oboroni-mchs-rossii-5-th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100cards.ru/webp/oktyabr/4/otkrytki-s-dnem-grazhdanskoi-oboroni-mchs-rossii-5-th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https://100cards.ru/webp/oktyabr/4/otkrytki-s-dnem-grazhdanskoi-oboroni-mchs-rossii-5-th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https://100cards.ru/webp/oktyabr/4/otkrytki-s-dnem-grazhdanskoi-oboroni-mchs-rossii-5-th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https://100cards.ru/webp/oktyabr/4/otkrytki-s-dnem-grazhdanskoi-oboroni-mchs-rossii-5-th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6" descr="https://100cards.ru/webp/oktyabr/4/otkrytki-s-dnem-grazhdanskoi-oboroni-mchs-rossii-5-th.webp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405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regnum.ru/uploads/pictures/news/2019/10/03/regnum_picture_1570100378588845_norm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631"/>
          <a:stretch/>
        </p:blipFill>
        <p:spPr bwMode="auto">
          <a:xfrm>
            <a:off x="0" y="-23341"/>
            <a:ext cx="9144000" cy="688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188640"/>
            <a:ext cx="892899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Основные задачи гражданской обороны: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</a:rPr>
              <a:t>п</a:t>
            </a:r>
            <a:r>
              <a:rPr lang="ru-RU" dirty="0" smtClean="0">
                <a:solidFill>
                  <a:schemeClr val="bg1"/>
                </a:solidFill>
              </a:rPr>
              <a:t>одготовка населения в области гражданской обороны;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</a:rPr>
              <a:t>о</a:t>
            </a:r>
            <a:r>
              <a:rPr lang="ru-RU" dirty="0" smtClean="0">
                <a:solidFill>
                  <a:schemeClr val="bg1"/>
                </a:solidFill>
              </a:rPr>
              <a:t>повещение населения об опасностях, возникших при военных конфликтах, а также при возникновении ЧС природного и техногенного характера;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</a:rPr>
              <a:t>э</a:t>
            </a:r>
            <a:r>
              <a:rPr lang="ru-RU" dirty="0" smtClean="0">
                <a:solidFill>
                  <a:schemeClr val="bg1"/>
                </a:solidFill>
              </a:rPr>
              <a:t>вакуация населения, материальных и культурных ценностей в безопасные районы; 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</a:rPr>
              <a:t>п</a:t>
            </a:r>
            <a:r>
              <a:rPr lang="ru-RU" dirty="0" smtClean="0">
                <a:solidFill>
                  <a:schemeClr val="bg1"/>
                </a:solidFill>
              </a:rPr>
              <a:t>редоставление населению убежищ и средств индивидуальной защиты;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</a:rPr>
              <a:t>п</a:t>
            </a:r>
            <a:r>
              <a:rPr lang="ru-RU" dirty="0" smtClean="0">
                <a:solidFill>
                  <a:schemeClr val="bg1"/>
                </a:solidFill>
              </a:rPr>
              <a:t>роведение аварийно-спасательных работ в случае возникновения опасностей для населения при военных конфликтах, а также вследствие чрезвычайных ситуаций природного и техногенного характера; 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</a:rPr>
              <a:t>п</a:t>
            </a:r>
            <a:r>
              <a:rPr lang="ru-RU" dirty="0" smtClean="0">
                <a:solidFill>
                  <a:schemeClr val="bg1"/>
                </a:solidFill>
              </a:rPr>
              <a:t>ервоочередное обеспечение населения, пострадавшего при военных конфликтах, в том числе медицинское обслуживание, оказание первой помощи, срочное предоставление жилья и принятие других необходимых мер;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</a:rPr>
              <a:t>б</a:t>
            </a:r>
            <a:r>
              <a:rPr lang="ru-RU" dirty="0" smtClean="0">
                <a:solidFill>
                  <a:schemeClr val="bg1"/>
                </a:solidFill>
              </a:rPr>
              <a:t>орьба с пожарами, возникшими при военных конфликтах; 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</a:rPr>
              <a:t>о</a:t>
            </a:r>
            <a:r>
              <a:rPr lang="ru-RU" dirty="0" smtClean="0">
                <a:solidFill>
                  <a:schemeClr val="bg1"/>
                </a:solidFill>
              </a:rPr>
              <a:t>бнаружение и обозначение районов, подвергшихся радиоактивному, химическому, биологическому и иному заражению;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</a:rPr>
              <a:t>с</a:t>
            </a:r>
            <a:r>
              <a:rPr lang="ru-RU" dirty="0" smtClean="0">
                <a:solidFill>
                  <a:schemeClr val="bg1"/>
                </a:solidFill>
              </a:rPr>
              <a:t>анитарная обработка населения, обеззараживание зданий и сооружений, специальная обработка техники и территорий; 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</a:rPr>
              <a:t>с</a:t>
            </a:r>
            <a:r>
              <a:rPr lang="ru-RU" dirty="0" smtClean="0">
                <a:solidFill>
                  <a:schemeClr val="bg1"/>
                </a:solidFill>
              </a:rPr>
              <a:t>рочное захоронение трупов в военное время;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</a:rPr>
              <a:t>р</a:t>
            </a:r>
            <a:r>
              <a:rPr lang="ru-RU" dirty="0" smtClean="0">
                <a:solidFill>
                  <a:schemeClr val="bg1"/>
                </a:solidFill>
              </a:rPr>
              <a:t>азработка и осуществление мер, направленных на сохранение объектов, необходимых для устойчивого функционирования экономики и выживания населения в военное время;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</a:rPr>
              <a:t>и</a:t>
            </a:r>
            <a:r>
              <a:rPr lang="ru-RU" dirty="0" smtClean="0">
                <a:solidFill>
                  <a:schemeClr val="bg1"/>
                </a:solidFill>
              </a:rPr>
              <a:t> др.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05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golos.ua/images/items/2020-10/10/9SRx9gYhrix4Jxd9/img_to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4" b="6250"/>
          <a:stretch/>
        </p:blipFill>
        <p:spPr bwMode="auto">
          <a:xfrm>
            <a:off x="12964" y="0"/>
            <a:ext cx="95328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6865" y="332656"/>
            <a:ext cx="9145016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Пожарная безопасность</a:t>
            </a:r>
          </a:p>
        </p:txBody>
      </p:sp>
    </p:spTree>
    <p:extLst>
      <p:ext uri="{BB962C8B-B14F-4D97-AF65-F5344CB8AC3E}">
        <p14:creationId xmlns:p14="http://schemas.microsoft.com/office/powerpoint/2010/main" val="350076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pbs.twimg.com/media/EjRCdsCXsAAEQN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19"/>
          <a:stretch/>
        </p:blipFill>
        <p:spPr bwMode="auto">
          <a:xfrm>
            <a:off x="-1" y="-566"/>
            <a:ext cx="9144001" cy="685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77471" y="5085184"/>
            <a:ext cx="4048324" cy="13234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6600"/>
                </a:solidFill>
              </a:rPr>
              <a:t>Пожарная безопасность </a:t>
            </a:r>
            <a:r>
              <a:rPr lang="ru-RU" sz="2000" dirty="0" smtClean="0"/>
              <a:t>– это </a:t>
            </a:r>
            <a:r>
              <a:rPr lang="ru-RU" sz="2000" dirty="0"/>
              <a:t>состояние защищённости личности, имущества, общества и государства от пожаров. 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368834"/>
            <a:ext cx="4641336" cy="16312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6600"/>
                </a:solidFill>
              </a:rPr>
              <a:t>Пожар</a:t>
            </a:r>
            <a:r>
              <a:rPr lang="ru-RU" sz="2000" dirty="0">
                <a:solidFill>
                  <a:srgbClr val="FF6600"/>
                </a:solidFill>
              </a:rPr>
              <a:t> </a:t>
            </a:r>
            <a:r>
              <a:rPr lang="ru-RU" sz="2000" dirty="0" smtClean="0"/>
              <a:t>- это неконтролируемый</a:t>
            </a:r>
            <a:r>
              <a:rPr lang="ru-RU" sz="2000" dirty="0"/>
              <a:t> процесс горения, причиняющий материальный ущерб, вред жизни и здоровью людей, интересам общества и </a:t>
            </a:r>
            <a:r>
              <a:rPr lang="ru-RU" sz="2000" dirty="0" smtClean="0"/>
              <a:t>государства.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6827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www.osnmedia.ru/wp-content/uploads/2020/08/190418_fir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4" r="4242"/>
          <a:stretch/>
        </p:blipFill>
        <p:spPr bwMode="auto">
          <a:xfrm>
            <a:off x="0" y="1"/>
            <a:ext cx="9144000" cy="687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620688"/>
            <a:ext cx="878497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ru-RU" sz="2400" b="1" dirty="0" smtClean="0">
                <a:solidFill>
                  <a:schemeClr val="bg1"/>
                </a:solidFill>
              </a:rPr>
              <a:t>Основные причины возникновения пожаров: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bg1"/>
                </a:solidFill>
              </a:rPr>
              <a:t>умышленные </a:t>
            </a:r>
            <a:r>
              <a:rPr lang="ru-RU" sz="2400" dirty="0">
                <a:solidFill>
                  <a:schemeClr val="bg1"/>
                </a:solidFill>
              </a:rPr>
              <a:t>действия по уничтожению (повреждению) имущества, нанесению вреда здоровью человека при помощи огня (поджог</a:t>
            </a:r>
            <a:r>
              <a:rPr lang="ru-RU" sz="2400" dirty="0" smtClean="0">
                <a:solidFill>
                  <a:schemeClr val="bg1"/>
                </a:solidFill>
              </a:rPr>
              <a:t>);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bg1"/>
                </a:solidFill>
              </a:rPr>
              <a:t>н</a:t>
            </a:r>
            <a:r>
              <a:rPr lang="ru-RU" sz="2400" dirty="0" smtClean="0">
                <a:solidFill>
                  <a:schemeClr val="bg1"/>
                </a:solidFill>
              </a:rPr>
              <a:t>арушение </a:t>
            </a:r>
            <a:r>
              <a:rPr lang="ru-RU" sz="2400" dirty="0">
                <a:solidFill>
                  <a:schemeClr val="bg1"/>
                </a:solidFill>
              </a:rPr>
              <a:t>правил устройства </a:t>
            </a:r>
            <a:r>
              <a:rPr lang="ru-RU" sz="2400" dirty="0" smtClean="0">
                <a:solidFill>
                  <a:schemeClr val="bg1"/>
                </a:solidFill>
              </a:rPr>
              <a:t>и эксплуатации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dirty="0" smtClean="0">
                <a:solidFill>
                  <a:schemeClr val="bg1"/>
                </a:solidFill>
              </a:rPr>
              <a:t>электрооборудования;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bg1"/>
                </a:solidFill>
              </a:rPr>
              <a:t>н</a:t>
            </a:r>
            <a:r>
              <a:rPr lang="ru-RU" sz="2400" dirty="0" smtClean="0">
                <a:solidFill>
                  <a:schemeClr val="bg1"/>
                </a:solidFill>
              </a:rPr>
              <a:t>арушение </a:t>
            </a:r>
            <a:r>
              <a:rPr lang="ru-RU" sz="2400" dirty="0">
                <a:solidFill>
                  <a:schemeClr val="bg1"/>
                </a:solidFill>
              </a:rPr>
              <a:t>правил устройства и эксплуатации </a:t>
            </a:r>
            <a:r>
              <a:rPr lang="ru-RU" sz="2400" dirty="0" smtClean="0">
                <a:solidFill>
                  <a:schemeClr val="bg1"/>
                </a:solidFill>
              </a:rPr>
              <a:t>печей;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bg1"/>
                </a:solidFill>
              </a:rPr>
              <a:t>н</a:t>
            </a:r>
            <a:r>
              <a:rPr lang="ru-RU" sz="2400" dirty="0" smtClean="0">
                <a:solidFill>
                  <a:schemeClr val="bg1"/>
                </a:solidFill>
              </a:rPr>
              <a:t>еосторожное </a:t>
            </a:r>
            <a:r>
              <a:rPr lang="ru-RU" sz="2400" dirty="0">
                <a:solidFill>
                  <a:schemeClr val="bg1"/>
                </a:solidFill>
              </a:rPr>
              <a:t>обращение с </a:t>
            </a:r>
            <a:r>
              <a:rPr lang="ru-RU" sz="2400" dirty="0" smtClean="0">
                <a:solidFill>
                  <a:schemeClr val="bg1"/>
                </a:solidFill>
              </a:rPr>
              <a:t>огнем;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bg1"/>
                </a:solidFill>
              </a:rPr>
              <a:t>н</a:t>
            </a:r>
            <a:r>
              <a:rPr lang="ru-RU" sz="2400" dirty="0" smtClean="0">
                <a:solidFill>
                  <a:schemeClr val="bg1"/>
                </a:solidFill>
              </a:rPr>
              <a:t>арушение </a:t>
            </a:r>
            <a:r>
              <a:rPr lang="ru-RU" sz="2400" dirty="0">
                <a:solidFill>
                  <a:schemeClr val="bg1"/>
                </a:solidFill>
              </a:rPr>
              <a:t>правил устройства и эксплуатации теплогенерирующих агрегатов и </a:t>
            </a:r>
            <a:r>
              <a:rPr lang="ru-RU" sz="2400" dirty="0" smtClean="0">
                <a:solidFill>
                  <a:schemeClr val="bg1"/>
                </a:solidFill>
              </a:rPr>
              <a:t>установок;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bg1"/>
                </a:solidFill>
              </a:rPr>
              <a:t>н</a:t>
            </a:r>
            <a:r>
              <a:rPr lang="ru-RU" sz="2400" dirty="0" smtClean="0">
                <a:solidFill>
                  <a:schemeClr val="bg1"/>
                </a:solidFill>
              </a:rPr>
              <a:t>арушение </a:t>
            </a:r>
            <a:r>
              <a:rPr lang="ru-RU" sz="2400" dirty="0">
                <a:solidFill>
                  <a:schemeClr val="bg1"/>
                </a:solidFill>
              </a:rPr>
              <a:t>правил устройства и эксплуатации газового </a:t>
            </a:r>
            <a:r>
              <a:rPr lang="ru-RU" sz="2400" dirty="0" smtClean="0">
                <a:solidFill>
                  <a:schemeClr val="bg1"/>
                </a:solidFill>
              </a:rPr>
              <a:t>оборудования;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bg1"/>
                </a:solidFill>
              </a:rPr>
              <a:t>д</a:t>
            </a:r>
            <a:r>
              <a:rPr lang="ru-RU" sz="2400" dirty="0" smtClean="0">
                <a:solidFill>
                  <a:schemeClr val="bg1"/>
                </a:solidFill>
              </a:rPr>
              <a:t>ругие причины.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74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borovskiy-adm.ru/sites/default/files/main-images/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-99391"/>
            <a:ext cx="9165704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75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avdet.org/wp-content/uploads/2020/04/14p_fire_d_85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00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11663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chemeClr val="bg1"/>
                </a:solidFill>
              </a:rPr>
              <a:t>НЕ ДЕЛАЙ ТАК!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989" y="5589240"/>
            <a:ext cx="90580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Основные ошибки в случае возникновения пожара: </a:t>
            </a:r>
          </a:p>
        </p:txBody>
      </p:sp>
    </p:spTree>
    <p:extLst>
      <p:ext uri="{BB962C8B-B14F-4D97-AF65-F5344CB8AC3E}">
        <p14:creationId xmlns:p14="http://schemas.microsoft.com/office/powerpoint/2010/main" val="290746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Другая 3">
      <a:dk1>
        <a:srgbClr val="000000"/>
      </a:dk1>
      <a:lt1>
        <a:srgbClr val="FFFFFF"/>
      </a:lt1>
      <a:dk2>
        <a:srgbClr val="1F2123"/>
      </a:dk2>
      <a:lt2>
        <a:srgbClr val="FFC000"/>
      </a:lt2>
      <a:accent1>
        <a:srgbClr val="7E97AD"/>
      </a:accent1>
      <a:accent2>
        <a:srgbClr val="FFC00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1460</TotalTime>
  <Words>328</Words>
  <Application>Microsoft Office PowerPoint</Application>
  <PresentationFormat>Экран (4:3)</PresentationFormat>
  <Paragraphs>44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Кнопка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Андрей</cp:lastModifiedBy>
  <cp:revision>25</cp:revision>
  <dcterms:created xsi:type="dcterms:W3CDTF">2021-01-18T12:28:19Z</dcterms:created>
  <dcterms:modified xsi:type="dcterms:W3CDTF">2021-01-19T13:00:12Z</dcterms:modified>
</cp:coreProperties>
</file>