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75" r:id="rId9"/>
    <p:sldId id="261" r:id="rId10"/>
    <p:sldId id="260" r:id="rId11"/>
    <p:sldId id="271" r:id="rId12"/>
    <p:sldId id="270" r:id="rId13"/>
    <p:sldId id="269" r:id="rId14"/>
    <p:sldId id="268" r:id="rId15"/>
    <p:sldId id="267" r:id="rId16"/>
    <p:sldId id="274" r:id="rId17"/>
    <p:sldId id="273" r:id="rId18"/>
    <p:sldId id="280" r:id="rId19"/>
    <p:sldId id="279" r:id="rId20"/>
    <p:sldId id="278" r:id="rId21"/>
    <p:sldId id="277" r:id="rId22"/>
    <p:sldId id="276" r:id="rId23"/>
    <p:sldId id="272" r:id="rId24"/>
    <p:sldId id="265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5.img.ria.ru/images/129457/74/1294577447_0:158:3077:1889_1920x0_80_0_0_47bd73c8988fe4df09024fb9134b39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8" y="0"/>
            <a:ext cx="9900593" cy="68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061" y="445314"/>
            <a:ext cx="891993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Гражданская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1006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34200" cy="417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2396" y="84895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ПАНИКОВАТЬ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6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13851"/>
          <a:stretch/>
        </p:blipFill>
        <p:spPr bwMode="auto">
          <a:xfrm>
            <a:off x="2073246" y="1988840"/>
            <a:ext cx="5112568" cy="403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05147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РИСКОВАТЬ ЖИЗНЬЮ РАДИ ВЕЩЕЙ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84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34200" cy="403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9433" y="83671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НЕПРАВИЛЬНО ИСПОЛЬЗОВАТЬ ОГНЕТУШИТЕЛЬ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43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934200" cy="394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ТУШИТЬ ЭЛЕКТРОПРИБОРЫ ЖИДКОСТЯМИ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35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5"/>
            <a:ext cx="6934200" cy="385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12909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ОТКРЫВАТЬ ОКНА И ДВЕРИ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29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6" y="2204865"/>
            <a:ext cx="7032345" cy="380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3248" y="1052736"/>
            <a:ext cx="703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ЗАБИВАТЬСЯ В УГОЛ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42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01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98072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ПОЛЬЗОВАТЬСЯ ЛИФТОМ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9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64928" cy="403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980728"/>
            <a:ext cx="706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РИСКОВАТЬ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53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56784" cy="394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036" y="83671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ДУМАТЬ, ЧТО ВЛАЖНАЯ ТКАНЬ – ХОРОШАЯ ЗАЩИТА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3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6"/>
          <a:stretch/>
        </p:blipFill>
        <p:spPr bwMode="auto">
          <a:xfrm>
            <a:off x="1043608" y="2060848"/>
            <a:ext cx="7056784" cy="396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ПЕРЕДВИГАТЬСЯ В ПОЛНЫЙ РОСТ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56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vtomsk.ru/uploads/posts/2019-09/1568706787_dsc_7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2629"/>
          <a:stretch/>
        </p:blipFill>
        <p:spPr bwMode="auto">
          <a:xfrm>
            <a:off x="-8028" y="6018"/>
            <a:ext cx="9303687" cy="68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212976"/>
            <a:ext cx="5035980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6600"/>
                </a:solidFill>
              </a:rPr>
              <a:t>Гражданская оборона </a:t>
            </a:r>
            <a:r>
              <a:rPr lang="ru-RU" sz="2000" b="1" dirty="0" smtClean="0">
                <a:solidFill>
                  <a:schemeClr val="tx1"/>
                </a:solidFill>
              </a:rPr>
              <a:t>– это 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военных конфликтах, а также при возникновении чрезвычайных ситуаций природного и техногенного характера.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56784" cy="394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БЕЖАТЬ, ЕСЛИ ЗАГОРЕЛАСЬ ОДЕЖДА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51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3" b="3588"/>
          <a:stretch/>
        </p:blipFill>
        <p:spPr bwMode="auto">
          <a:xfrm>
            <a:off x="1025592" y="1844824"/>
            <a:ext cx="7056784" cy="413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98072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ВОЗВРАЩАТЬСЯ НАЗАД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8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4 Ð¾ÑÐ¸Ð±Ð¾Ðº, ÐºÐ¾ÑÐ¾ÑÑÐµ Ð¼Ð¾Ð³ÑÑ Ð´Ð¾ÑÐ¾Ð³Ð¾ Ð¾Ð±Ð¾Ð¹ÑÐ¸ÑÑ Ð²Ð¾ Ð²ÑÐµÐ¼Ñ Ð¿Ð¾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34200" cy="42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01037"/>
            <a:ext cx="7078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ЗАБЫВАТЬ ПРО ВЫЗОВ ПОЖАРНЫХ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69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hram-znameniya.ru/images/2020/2020-04-17_Bezopasnost/2020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ages.wallpaperscraft.ru/image/plamia_ogon_iskry_161169_3176x2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6535" y="260648"/>
            <a:ext cx="69641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БЕРЕГИТЕ СЕБЯ И 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СВОИХ БЛИЗКИХ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1.vgoroden.ru/1i9t8pa6und96_u3hz1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0"/>
            <a:ext cx="9330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9750" y="1052736"/>
            <a:ext cx="9179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100cards.ru/webp/oktyabr/4/otkrytki-s-dnem-grazhdanskoi-oboroni-mchs-rossii-5-th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egnum.ru/uploads/pictures/news/2019/10/03/regnum_picture_1570100378588845_norm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31"/>
          <a:stretch/>
        </p:blipFill>
        <p:spPr bwMode="auto">
          <a:xfrm>
            <a:off x="0" y="-23341"/>
            <a:ext cx="9144000" cy="68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задачи гражданской обороны: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одготовка населения в области гражданской обороны;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повещение населения об опасностях, возникших при военных конфликтах, а также при возникновении ЧС природного и техногенного характера;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э</a:t>
            </a:r>
            <a:r>
              <a:rPr lang="ru-RU" dirty="0" smtClean="0">
                <a:solidFill>
                  <a:schemeClr val="bg1"/>
                </a:solidFill>
              </a:rPr>
              <a:t>вакуация населения, материальных и культурных ценностей в безопасные районы;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редоставление населению убежищ и средств индивидуальной защиты;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роведение аварийно-спасательных работ в случае возникновения опасностей для населения при военных конфликтах, а также вследствие чрезвычайных ситуаций природного и техногенного характера;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ервоочередное обеспечение населения, пострадавшего при военных конфликтах, в том числе медицинское обслуживание, оказание первой помощи, срочное предоставление жилья и принятие других необходимых мер;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орьба с пожарами, возникшими при военных конфликтах;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бнаружение и обозначение районов, подвергшихся радиоактивному, химическому, биологическому и иному заражению;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анитарная обработка населения, обеззараживание зданий и сооружений, специальная обработка техники и территорий;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рочное захоронение трупов в военное время;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азработка и осуществление мер, направленных на сохранение объектов, необходимых для устойчивого функционирования экономики и выживания населения в военное время;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др.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olos.ua/images/items/2020-10/10/9SRx9gYhrix4Jxd9/img_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 b="6250"/>
          <a:stretch/>
        </p:blipFill>
        <p:spPr bwMode="auto">
          <a:xfrm>
            <a:off x="12964" y="0"/>
            <a:ext cx="9532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865" y="332656"/>
            <a:ext cx="91450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Пожарная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5007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bs.twimg.com/media/EjRCdsCXsAAEQN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9"/>
          <a:stretch/>
        </p:blipFill>
        <p:spPr bwMode="auto">
          <a:xfrm>
            <a:off x="-1" y="-566"/>
            <a:ext cx="9144001" cy="68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7471" y="5085184"/>
            <a:ext cx="404832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6600"/>
                </a:solidFill>
              </a:rPr>
              <a:t>Пожарная безопасность </a:t>
            </a:r>
            <a:r>
              <a:rPr lang="ru-RU" sz="2000" dirty="0" smtClean="0"/>
              <a:t>– это </a:t>
            </a:r>
            <a:r>
              <a:rPr lang="ru-RU" sz="2000" dirty="0"/>
              <a:t>состояние защищённости личности, имущества, общества и государства от пожаров. 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68834"/>
            <a:ext cx="464133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6600"/>
                </a:solidFill>
              </a:rPr>
              <a:t>Пожар</a:t>
            </a:r>
            <a:r>
              <a:rPr lang="ru-RU" sz="2000" dirty="0">
                <a:solidFill>
                  <a:srgbClr val="FF6600"/>
                </a:solidFill>
              </a:rPr>
              <a:t> </a:t>
            </a:r>
            <a:r>
              <a:rPr lang="ru-RU" sz="2000" dirty="0" smtClean="0"/>
              <a:t>- это неконтролируемый</a:t>
            </a:r>
            <a:r>
              <a:rPr lang="ru-RU" sz="2000" dirty="0"/>
              <a:t> процесс горения, причиняющий материальный ущерб, вред жизни и здоровью людей, интересам общества и </a:t>
            </a:r>
            <a:r>
              <a:rPr lang="ru-RU" sz="2000" dirty="0" smtClean="0"/>
              <a:t>государства.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82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osnmedia.ru/wp-content/uploads/2020/08/190418_fi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" r="4242"/>
          <a:stretch/>
        </p:blipFill>
        <p:spPr bwMode="auto">
          <a:xfrm>
            <a:off x="0" y="1"/>
            <a:ext cx="9144000" cy="68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2400" b="1" dirty="0" smtClean="0">
                <a:solidFill>
                  <a:schemeClr val="bg1"/>
                </a:solidFill>
              </a:rPr>
              <a:t>Основные причины возникновения пожаров: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умышленные </a:t>
            </a:r>
            <a:r>
              <a:rPr lang="ru-RU" sz="2400" dirty="0">
                <a:solidFill>
                  <a:schemeClr val="bg1"/>
                </a:solidFill>
              </a:rPr>
              <a:t>действия по уничтожению (повреждению) имущества, нанесению вреда здоровью человека при помощи огня (поджог</a:t>
            </a:r>
            <a:r>
              <a:rPr lang="ru-RU" sz="2400" dirty="0" smtClean="0">
                <a:solidFill>
                  <a:schemeClr val="bg1"/>
                </a:solidFill>
              </a:rPr>
              <a:t>);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арушение </a:t>
            </a:r>
            <a:r>
              <a:rPr lang="ru-RU" sz="2400" dirty="0">
                <a:solidFill>
                  <a:schemeClr val="bg1"/>
                </a:solidFill>
              </a:rPr>
              <a:t>правил устройства </a:t>
            </a:r>
            <a:r>
              <a:rPr lang="ru-RU" sz="2400" dirty="0" smtClean="0">
                <a:solidFill>
                  <a:schemeClr val="bg1"/>
                </a:solidFill>
              </a:rPr>
              <a:t>и эксплуатации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электрооборудования;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арушение </a:t>
            </a:r>
            <a:r>
              <a:rPr lang="ru-RU" sz="2400" dirty="0">
                <a:solidFill>
                  <a:schemeClr val="bg1"/>
                </a:solidFill>
              </a:rPr>
              <a:t>правил устройства и эксплуатации </a:t>
            </a:r>
            <a:r>
              <a:rPr lang="ru-RU" sz="2400" dirty="0" smtClean="0">
                <a:solidFill>
                  <a:schemeClr val="bg1"/>
                </a:solidFill>
              </a:rPr>
              <a:t>печей;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еосторожное </a:t>
            </a:r>
            <a:r>
              <a:rPr lang="ru-RU" sz="2400" dirty="0">
                <a:solidFill>
                  <a:schemeClr val="bg1"/>
                </a:solidFill>
              </a:rPr>
              <a:t>обращение с </a:t>
            </a:r>
            <a:r>
              <a:rPr lang="ru-RU" sz="2400" dirty="0" smtClean="0">
                <a:solidFill>
                  <a:schemeClr val="bg1"/>
                </a:solidFill>
              </a:rPr>
              <a:t>огнем;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арушение </a:t>
            </a:r>
            <a:r>
              <a:rPr lang="ru-RU" sz="2400" dirty="0">
                <a:solidFill>
                  <a:schemeClr val="bg1"/>
                </a:solidFill>
              </a:rPr>
              <a:t>правил устройства и эксплуатации теплогенерирующих агрегатов и </a:t>
            </a:r>
            <a:r>
              <a:rPr lang="ru-RU" sz="2400" dirty="0" smtClean="0">
                <a:solidFill>
                  <a:schemeClr val="bg1"/>
                </a:solidFill>
              </a:rPr>
              <a:t>установок;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арушение </a:t>
            </a:r>
            <a:r>
              <a:rPr lang="ru-RU" sz="2400" dirty="0">
                <a:solidFill>
                  <a:schemeClr val="bg1"/>
                </a:solidFill>
              </a:rPr>
              <a:t>правил устройства и эксплуатации газового </a:t>
            </a:r>
            <a:r>
              <a:rPr lang="ru-RU" sz="2400" dirty="0" smtClean="0">
                <a:solidFill>
                  <a:schemeClr val="bg1"/>
                </a:solidFill>
              </a:rPr>
              <a:t>оборудования;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д</a:t>
            </a:r>
            <a:r>
              <a:rPr lang="ru-RU" sz="2400" dirty="0" smtClean="0">
                <a:solidFill>
                  <a:schemeClr val="bg1"/>
                </a:solidFill>
              </a:rPr>
              <a:t>ругие причины.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orovskiy-adm.ru/sites/default/files/main-images/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99391"/>
            <a:ext cx="91657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det.org/wp-content/uploads/2020/04/14p_fire_d_8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НЕ ДЕЛАЙ ТАК!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89" y="5589240"/>
            <a:ext cx="905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Основные ошибки в случае возникновения пожара: </a:t>
            </a:r>
          </a:p>
        </p:txBody>
      </p:sp>
    </p:spTree>
    <p:extLst>
      <p:ext uri="{BB962C8B-B14F-4D97-AF65-F5344CB8AC3E}">
        <p14:creationId xmlns:p14="http://schemas.microsoft.com/office/powerpoint/2010/main" val="29074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3">
      <a:dk1>
        <a:srgbClr val="000000"/>
      </a:dk1>
      <a:lt1>
        <a:srgbClr val="FFFFFF"/>
      </a:lt1>
      <a:dk2>
        <a:srgbClr val="1F2123"/>
      </a:dk2>
      <a:lt2>
        <a:srgbClr val="FFC000"/>
      </a:lt2>
      <a:accent1>
        <a:srgbClr val="7E97AD"/>
      </a:accent1>
      <a:accent2>
        <a:srgbClr val="FFC00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1460</TotalTime>
  <Words>328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25</cp:revision>
  <dcterms:created xsi:type="dcterms:W3CDTF">2021-01-18T12:28:19Z</dcterms:created>
  <dcterms:modified xsi:type="dcterms:W3CDTF">2021-01-19T13:00:12Z</dcterms:modified>
</cp:coreProperties>
</file>